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61" r:id="rId2"/>
    <p:sldId id="271" r:id="rId3"/>
    <p:sldId id="262" r:id="rId4"/>
    <p:sldId id="275" r:id="rId5"/>
    <p:sldId id="273" r:id="rId6"/>
    <p:sldId id="272" r:id="rId7"/>
    <p:sldId id="274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68" r:id="rId17"/>
    <p:sldId id="282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FE341-783C-45FC-B953-E39E00EF68E9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F621-45F9-4916-86F0-75C774CE8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6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AAA9A2"/>
            </a:gs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437512" cy="2088232"/>
          </a:xfrm>
        </p:spPr>
        <p:txBody>
          <a:bodyPr/>
          <a:lstStyle/>
          <a:p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Лицей как базовая площадка в новых условиях межшкольного технологического сотрудничества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59632" y="332656"/>
            <a:ext cx="7632848" cy="423738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МБОУ «Лицей №110» Советского района </a:t>
            </a:r>
            <a:r>
              <a:rPr lang="ru-RU" i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г.Казани</a:t>
            </a:r>
            <a:endParaRPr lang="ru-RU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5157192"/>
            <a:ext cx="3267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Директор: А.С</a:t>
            </a:r>
            <a:r>
              <a:rPr lang="ru-RU" sz="24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. Сахнов</a:t>
            </a:r>
            <a:endParaRPr lang="ru-RU" sz="2400" b="1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904" y="6326672"/>
            <a:ext cx="188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Казань, 2017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984776" cy="720080"/>
          </a:xfrm>
        </p:spPr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Материальная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283152" cy="5328592"/>
          </a:xfrm>
        </p:spPr>
        <p:txBody>
          <a:bodyPr/>
          <a:lstStyle/>
          <a:p>
            <a:pPr lvl="0"/>
            <a:r>
              <a:rPr lang="ru-RU" sz="20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учебные кабинеты – </a:t>
            </a:r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5, из них по ОБЖ-2</a:t>
            </a:r>
            <a:r>
              <a:rPr lang="ru-RU" sz="20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lvl="0"/>
            <a:r>
              <a:rPr lang="ru-RU" sz="20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кабинет правил дорожного движения - 1</a:t>
            </a:r>
            <a:endParaRPr lang="ru-RU" sz="2000" b="1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кабинет домоводства – 1;</a:t>
            </a:r>
          </a:p>
          <a:p>
            <a:pPr lvl="0"/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компьютерные классы – 3;</a:t>
            </a:r>
          </a:p>
          <a:p>
            <a:pPr lvl="0"/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электронный тир;</a:t>
            </a:r>
          </a:p>
          <a:p>
            <a:pPr lvl="0"/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тир;</a:t>
            </a:r>
          </a:p>
          <a:p>
            <a:pPr lvl="0"/>
            <a:r>
              <a:rPr lang="ru-RU" sz="20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кабинет </a:t>
            </a:r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профориентации (Центр «Карьера</a:t>
            </a:r>
            <a:r>
              <a:rPr lang="ru-RU" sz="20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»);</a:t>
            </a:r>
          </a:p>
          <a:p>
            <a:pPr lvl="0"/>
            <a:r>
              <a:rPr lang="ru-RU" sz="20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кабинет для профессиональных проб - 1</a:t>
            </a:r>
            <a:endParaRPr lang="ru-RU" sz="2000" b="1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мастерские: </a:t>
            </a:r>
          </a:p>
          <a:p>
            <a:pPr lvl="2"/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металлообработка ;</a:t>
            </a:r>
          </a:p>
          <a:p>
            <a:pPr lvl="2"/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деревообработка – 2;</a:t>
            </a:r>
          </a:p>
          <a:p>
            <a:pPr lvl="2"/>
            <a:r>
              <a:rPr lang="ru-RU" sz="20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швейная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920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Педагогический коллектив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marL="82550" lvl="0" indent="0" algn="ctr">
              <a:buNone/>
            </a:pP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сегодня в лицее работают 60 педагогов.  Из них:</a:t>
            </a:r>
          </a:p>
          <a:p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высшая квалификационная категория: 18 человек 30%;</a:t>
            </a:r>
          </a:p>
          <a:p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первая квалификационная категория: 20 человек (33%);</a:t>
            </a:r>
          </a:p>
          <a:p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СЗД: 12 человек (20%);</a:t>
            </a:r>
          </a:p>
          <a:p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нет категории: 10 человек (17%).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Подвоз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Автобус на 20 посадочных мест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Проблема!!! </a:t>
            </a:r>
          </a:p>
          <a:p>
            <a:pPr marL="0" indent="0">
              <a:buNone/>
            </a:pPr>
            <a:r>
              <a:rPr lang="ru-RU" dirty="0" smtClean="0"/>
              <a:t>Автобус</a:t>
            </a:r>
          </a:p>
          <a:p>
            <a:pPr marL="0" indent="0">
              <a:buNone/>
            </a:pPr>
            <a:r>
              <a:rPr lang="ru-RU" dirty="0" smtClean="0"/>
              <a:t>Отсутствие сопровождающего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1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Выход из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Обучение 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во втором </a:t>
            </a:r>
            <a:r>
              <a:rPr lang="ru-RU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задании 6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, 7, 8 </a:t>
            </a:r>
            <a:r>
              <a:rPr lang="ru-RU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классов 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Информатика – 8 классы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Физкультура – 6, 7, 8 классы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Биология (теория) – 7 классы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Технология – 6, 7, 8 классы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ОБЖ – 8 классы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216961" y="2739550"/>
            <a:ext cx="618745" cy="2878294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64288" y="3624699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</a:p>
          <a:p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55160" cy="648072"/>
          </a:xfrm>
        </p:spPr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Мероприятия на базе лицея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5400600"/>
          </a:xfrm>
        </p:spPr>
        <p:txBody>
          <a:bodyPr/>
          <a:lstStyle/>
          <a:p>
            <a:r>
              <a:rPr lang="ru-RU" sz="22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республиканский семинар в рамках </a:t>
            </a:r>
            <a:r>
              <a:rPr lang="ru-RU" sz="22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курсов повышения </a:t>
            </a:r>
            <a:r>
              <a:rPr lang="ru-RU" sz="22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квалификации учителей технологии на тему: «Применение вариативных методов обучения на уроках технологий в условиях формирования социально значимой личности обучаемого» (совместно с КНИТУ) (20.10.2016 г</a:t>
            </a:r>
            <a:r>
              <a:rPr lang="ru-RU" sz="22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.)</a:t>
            </a:r>
          </a:p>
          <a:p>
            <a:endParaRPr lang="ru-RU" sz="2200" i="1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2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республиканский семинар в рамках курсов повышения квалификации учителей </a:t>
            </a:r>
            <a:r>
              <a:rPr lang="ru-RU" sz="22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ОБЖ и </a:t>
            </a:r>
            <a:r>
              <a:rPr lang="ru-RU" sz="22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физкультуры  </a:t>
            </a:r>
            <a:r>
              <a:rPr lang="ru-RU" sz="22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(24.10.2016г</a:t>
            </a:r>
            <a:r>
              <a:rPr lang="ru-RU" sz="22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.)</a:t>
            </a:r>
          </a:p>
          <a:p>
            <a:endParaRPr lang="ru-RU" sz="2200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2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мероприятие в рамках социального 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Проекта «Дети-детям» </a:t>
            </a:r>
            <a:r>
              <a:rPr lang="ru-RU" sz="22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тему «Весёлый светофор» с воспитанниками </a:t>
            </a:r>
            <a:r>
              <a:rPr lang="ru-RU" sz="22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ГБОУ </a:t>
            </a:r>
            <a:r>
              <a:rPr lang="ru-RU" sz="22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"Казанская школа-интернат № 11 для детей-сирот и детей, оставшихся без попечения родителей, с ограниченными возможностями здоровья" и учащимися 6 класса МБОУ «Лицей №110» (1.12.2016 г</a:t>
            </a:r>
            <a:r>
              <a:rPr lang="ru-RU" sz="22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.);</a:t>
            </a:r>
          </a:p>
          <a:p>
            <a:endParaRPr lang="ru-RU" sz="2000" i="1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endParaRPr lang="ru-RU" sz="1800" i="1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endParaRPr lang="ru-RU" sz="1800" i="1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11144" cy="1143000"/>
          </a:xfrm>
        </p:spPr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Мероприятия на базе лицея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499176" cy="4857403"/>
          </a:xfrm>
        </p:spPr>
        <p:txBody>
          <a:bodyPr/>
          <a:lstStyle/>
          <a:p>
            <a:r>
              <a:rPr lang="ru-RU" sz="23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муниципальный  </a:t>
            </a:r>
            <a:r>
              <a:rPr lang="ru-RU" sz="23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этап всероссийской олимпиады школьников по предмету «Технология» (9.12.2016 г</a:t>
            </a:r>
            <a:r>
              <a:rPr lang="ru-RU" sz="23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.)</a:t>
            </a:r>
          </a:p>
          <a:p>
            <a:pPr marL="0" indent="0">
              <a:buNone/>
            </a:pPr>
            <a:endParaRPr lang="ru-RU" sz="2300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3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Всероссийская Юнармейская акция «12000 добрых дел» (декабрь, 2016 г.)</a:t>
            </a:r>
          </a:p>
          <a:p>
            <a:endParaRPr lang="ru-RU" sz="2300" i="1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Городская </a:t>
            </a:r>
            <a:r>
              <a:rPr lang="ru-RU" sz="23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педагогическая игра-соревнование «Дружина»  среди учителей физической культуры и преподавателей-организаторов ОБЖ (4.03.2017 г.)</a:t>
            </a:r>
          </a:p>
          <a:p>
            <a:endParaRPr lang="ru-RU" sz="2300" i="1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районный этап </a:t>
            </a:r>
            <a:r>
              <a:rPr lang="ru-RU" sz="23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конкурса  Знаменных групп, посвященное 72-летию  Победы  в  ВОВ 1941-1945 гг.(10.03.2017 г</a:t>
            </a:r>
            <a:r>
              <a:rPr lang="ru-RU" sz="23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141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83152" cy="792088"/>
          </a:xfrm>
        </p:spPr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Грант -</a:t>
            </a:r>
            <a:r>
              <a:rPr lang="ru-RU" sz="3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2015</a:t>
            </a:r>
            <a:endParaRPr lang="ru-RU" sz="34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3888432"/>
          </a:xfrm>
        </p:spPr>
        <p:txBody>
          <a:bodyPr/>
          <a:lstStyle/>
          <a:p>
            <a:pPr marL="0" lvl="0" indent="0" algn="ctr" hangingPunct="0">
              <a:buNone/>
            </a:pPr>
            <a:endParaRPr lang="ru-RU" i="1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marL="0" lvl="0" indent="0" algn="ctr" hangingPunct="0">
              <a:buNone/>
            </a:pPr>
            <a:r>
              <a:rPr lang="ru-RU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«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Лучшая муниципальная программа профессиональной ориентации обучающихся общеобразовательных организаций</a:t>
            </a:r>
            <a:b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31189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AAA9A2"/>
            </a:gs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355160" cy="796950"/>
          </a:xfrm>
        </p:spPr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Наши планы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859216" cy="5040560"/>
          </a:xfrm>
        </p:spPr>
        <p:txBody>
          <a:bodyPr/>
          <a:lstStyle/>
          <a:p>
            <a:r>
              <a:rPr lang="ru-RU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Создание районного центра подготовки олимпиадного движения по предмету «Технология»</a:t>
            </a:r>
            <a:endParaRPr lang="ru-RU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Подготовка 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по специальностям </a:t>
            </a:r>
            <a:r>
              <a:rPr lang="en-US" i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JuniorSkills</a:t>
            </a:r>
            <a:endParaRPr lang="ru-RU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Развитие Проекта «Дети-детям»</a:t>
            </a:r>
          </a:p>
          <a:p>
            <a:r>
              <a:rPr lang="ru-RU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Разработка 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новых методик работы «Центра профориентации»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543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283152" cy="648072"/>
          </a:xfrm>
        </p:spPr>
        <p:txBody>
          <a:bodyPr/>
          <a:lstStyle/>
          <a:p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МБОУ МУК до реорганизации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81" y="1700808"/>
            <a:ext cx="6694595" cy="44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23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437512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 1 сентября 2015 года, согласно постановлению ИКМО </a:t>
            </a:r>
            <a:r>
              <a:rPr lang="ru-RU" i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г.Казани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от 25.05.2015 №2151 «Об изменении сети учреждений образования </a:t>
            </a:r>
            <a:r>
              <a:rPr lang="ru-RU" i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г.Казани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на 2015/2016 учебный год», произошла реорганизация путем объединения МБОУ МУК Советского района </a:t>
            </a:r>
            <a:r>
              <a:rPr lang="ru-RU" i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г.Казани</a:t>
            </a:r>
            <a:r>
              <a:rPr lang="ru-RU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и МБОУ «Лицей №110» Советского района </a:t>
            </a:r>
            <a:r>
              <a:rPr lang="ru-RU" i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г.Казани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7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15200" cy="4320480"/>
          </a:xfrm>
        </p:spPr>
        <p:txBody>
          <a:bodyPr/>
          <a:lstStyle/>
          <a:p>
            <a:pPr lvl="0"/>
            <a: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Распоряжение </a:t>
            </a:r>
            <a:b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Кабинета </a:t>
            </a:r>
            <a:r>
              <a:rPr lang="ru-RU" sz="36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Министров РТ </a:t>
            </a:r>
            <a: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№</a:t>
            </a:r>
            <a:r>
              <a:rPr lang="ru-RU" sz="36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2253-р от 9 октября 2015 года  </a:t>
            </a:r>
            <a: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 «Перечень </a:t>
            </a:r>
            <a:r>
              <a:rPr lang="ru-RU" sz="36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общеобразовательных </a:t>
            </a:r>
            <a: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организаций, зданий  </a:t>
            </a:r>
            <a:r>
              <a:rPr lang="ru-RU" sz="36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подлежащих капитальному </a:t>
            </a:r>
            <a:r>
              <a:rPr lang="ru-RU" sz="3600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ремонту в 2016 году за счет средств бюджета РТ»</a:t>
            </a:r>
            <a:r>
              <a:rPr lang="ru-RU" sz="36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37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980728"/>
            <a:ext cx="2232248" cy="64807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до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064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794748" cy="3209707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39226" y="4959170"/>
            <a:ext cx="2304256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после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4248472" cy="31276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91" y="3429000"/>
            <a:ext cx="5768554" cy="324036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84168" y="1124744"/>
            <a:ext cx="2232248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до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4797152"/>
            <a:ext cx="2304256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после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51" y="63394"/>
            <a:ext cx="4137462" cy="2769706"/>
          </a:xfrm>
        </p:spPr>
      </p:pic>
      <p:pic>
        <p:nvPicPr>
          <p:cNvPr id="1026" name="Picture 2" descr="F:\семинар1\фото\до ремонта\DSC_0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2357"/>
            <a:ext cx="3120043" cy="20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кументы Разиля\документы Разиля\фото\фото лицея\здание\для ХЭК\DSC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33742"/>
            <a:ext cx="4752528" cy="31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52536" y="908720"/>
            <a:ext cx="2232248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до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39226" y="4959170"/>
            <a:ext cx="2304256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после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840760" cy="864096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Основное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здание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(Попова, 16)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Материальная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781128"/>
          </a:xfrm>
        </p:spPr>
        <p:txBody>
          <a:bodyPr/>
          <a:lstStyle/>
          <a:p>
            <a:pPr marL="82550" indent="0">
              <a:buNone/>
            </a:pPr>
            <a:r>
              <a:rPr lang="ru-RU" sz="24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Всего обучающихся - 642</a:t>
            </a:r>
          </a:p>
          <a:p>
            <a:pPr marL="82550" indent="0">
              <a:buNone/>
            </a:pPr>
            <a:r>
              <a:rPr lang="ru-RU" sz="24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Площадь </a:t>
            </a:r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3895,6 </a:t>
            </a:r>
            <a:r>
              <a:rPr lang="ru-RU" sz="2400" b="1" i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кв.м</a:t>
            </a:r>
            <a:endParaRPr lang="ru-RU" sz="2400" b="1" i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27 оборудованных классов, из них </a:t>
            </a:r>
            <a:r>
              <a:rPr lang="ru-RU" sz="24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9 </a:t>
            </a:r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– начальной школы;</a:t>
            </a:r>
          </a:p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 компьютерных класса;</a:t>
            </a:r>
          </a:p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актовый зал;</a:t>
            </a:r>
          </a:p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библиотека;</a:t>
            </a:r>
          </a:p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спортзал, малый спортзал;</a:t>
            </a:r>
          </a:p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столовая;</a:t>
            </a:r>
          </a:p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спортивная площадка;</a:t>
            </a:r>
          </a:p>
          <a:p>
            <a:r>
              <a:rPr lang="ru-RU" sz="24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лаборатория робототехники (окт.2016 г.)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066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211144" cy="850106"/>
          </a:xfrm>
        </p:spPr>
        <p:txBody>
          <a:bodyPr/>
          <a:lstStyle/>
          <a:p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Второе здание (</a:t>
            </a:r>
            <a:r>
              <a:rPr lang="ru-RU" sz="3400" b="1" i="1" dirty="0" err="1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Халитова</a:t>
            </a:r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основе договора </a:t>
            </a:r>
            <a:r>
              <a:rPr lang="ru-RU" sz="28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 сетевом взаимодействии обучаются 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2566</a:t>
            </a:r>
            <a:r>
              <a:rPr lang="ru-RU" sz="28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учеников</a:t>
            </a:r>
          </a:p>
          <a:p>
            <a:pPr algn="ctr"/>
            <a:r>
              <a:rPr lang="ru-RU" sz="28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всего </a:t>
            </a:r>
            <a:r>
              <a:rPr lang="ru-RU" sz="28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из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17 школ </a:t>
            </a:r>
            <a:r>
              <a:rPr lang="ru-RU" sz="2800" b="1" i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района</a:t>
            </a:r>
          </a:p>
          <a:p>
            <a:pPr>
              <a:buFontTx/>
              <a:buChar char="-"/>
            </a:pPr>
            <a:r>
              <a:rPr lang="ru-RU" sz="28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по предмету «Технология» 10 школ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– 15, 72, 86, 90,108, 124, 156, 161, 167, 169; 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по предмету «ОБЖ» 4 школы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– 166, 11, 126,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20;</a:t>
            </a:r>
          </a:p>
          <a:p>
            <a:pPr>
              <a:buFontTx/>
              <a:buChar char="-"/>
            </a:pPr>
            <a:r>
              <a:rPr lang="ru-RU" sz="2800" b="1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по предметам «Технология» и «ОБЖ» 3 школы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– 79, 84, 140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Ежегодно проводятся Военные сборы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для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учащихся 10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классов Советского района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4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974806"/>
    </a:hlink>
    <a:folHlink>
      <a:srgbClr val="974806"/>
    </a:folHlink>
  </a:clrScheme>
</a:themeOverride>
</file>

<file path=ppt/theme/themeOverride2.xml><?xml version="1.0" encoding="utf-8"?>
<a:themeOverride xmlns:a="http://schemas.openxmlformats.org/drawingml/2006/main">
  <a:clrScheme name="Другая 34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974806"/>
    </a:hlink>
    <a:folHlink>
      <a:srgbClr val="974806"/>
    </a:folHlink>
  </a:clrScheme>
</a:themeOverride>
</file>

<file path=ppt/theme/themeOverride3.xml><?xml version="1.0" encoding="utf-8"?>
<a:themeOverride xmlns:a="http://schemas.openxmlformats.org/drawingml/2006/main">
  <a:clrScheme name="Другая 34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974806"/>
    </a:hlink>
    <a:folHlink>
      <a:srgbClr val="9748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598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Лицей как базовая площадка в новых условиях межшкольного технологического сотрудничества</vt:lpstr>
      <vt:lpstr>МБОУ МУК до реорганизации</vt:lpstr>
      <vt:lpstr>Презентация PowerPoint</vt:lpstr>
      <vt:lpstr>Распоряжение  Кабинета Министров РТ  №2253-р от 9 октября 2015 года   «Перечень общеобразовательных организаций, зданий  подлежащих капитальному ремонту в 2016 году за счет средств бюджета РТ» </vt:lpstr>
      <vt:lpstr>до</vt:lpstr>
      <vt:lpstr>Презентация PowerPoint</vt:lpstr>
      <vt:lpstr>Презентация PowerPoint</vt:lpstr>
      <vt:lpstr>Основное здание (Попова, 16) Материальная база</vt:lpstr>
      <vt:lpstr>Второе здание (Халитова, 5)</vt:lpstr>
      <vt:lpstr>Материальная база</vt:lpstr>
      <vt:lpstr>Педагогический коллектив</vt:lpstr>
      <vt:lpstr>Подвоз детей</vt:lpstr>
      <vt:lpstr>Выход из ситуации</vt:lpstr>
      <vt:lpstr>Мероприятия на базе лицея</vt:lpstr>
      <vt:lpstr>Мероприятия на базе лицея</vt:lpstr>
      <vt:lpstr>Грант -2015</vt:lpstr>
      <vt:lpstr>Наши 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62</cp:revision>
  <cp:lastPrinted>2017-03-29T16:35:22Z</cp:lastPrinted>
  <dcterms:created xsi:type="dcterms:W3CDTF">2014-11-07T17:01:55Z</dcterms:created>
  <dcterms:modified xsi:type="dcterms:W3CDTF">2017-03-30T04:15:00Z</dcterms:modified>
</cp:coreProperties>
</file>